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7"/>
  </p:notesMasterIdLst>
  <p:handoutMasterIdLst>
    <p:handoutMasterId r:id="rId68"/>
  </p:handoutMasterIdLst>
  <p:sldIdLst>
    <p:sldId id="668" r:id="rId6"/>
    <p:sldId id="996" r:id="rId7"/>
    <p:sldId id="932" r:id="rId8"/>
    <p:sldId id="933" r:id="rId9"/>
    <p:sldId id="934" r:id="rId10"/>
    <p:sldId id="935" r:id="rId11"/>
    <p:sldId id="936" r:id="rId12"/>
    <p:sldId id="937" r:id="rId13"/>
    <p:sldId id="938" r:id="rId14"/>
    <p:sldId id="939" r:id="rId15"/>
    <p:sldId id="940" r:id="rId16"/>
    <p:sldId id="941" r:id="rId17"/>
    <p:sldId id="942" r:id="rId18"/>
    <p:sldId id="943" r:id="rId19"/>
    <p:sldId id="944" r:id="rId20"/>
    <p:sldId id="995" r:id="rId21"/>
    <p:sldId id="946" r:id="rId22"/>
    <p:sldId id="947" r:id="rId23"/>
    <p:sldId id="948" r:id="rId24"/>
    <p:sldId id="949" r:id="rId25"/>
    <p:sldId id="952" r:id="rId26"/>
    <p:sldId id="953" r:id="rId27"/>
    <p:sldId id="954" r:id="rId28"/>
    <p:sldId id="955" r:id="rId29"/>
    <p:sldId id="956" r:id="rId30"/>
    <p:sldId id="957" r:id="rId31"/>
    <p:sldId id="958" r:id="rId32"/>
    <p:sldId id="959" r:id="rId33"/>
    <p:sldId id="960" r:id="rId34"/>
    <p:sldId id="961" r:id="rId35"/>
    <p:sldId id="962" r:id="rId36"/>
    <p:sldId id="963" r:id="rId37"/>
    <p:sldId id="964" r:id="rId38"/>
    <p:sldId id="965" r:id="rId39"/>
    <p:sldId id="966" r:id="rId40"/>
    <p:sldId id="967" r:id="rId41"/>
    <p:sldId id="968" r:id="rId42"/>
    <p:sldId id="969" r:id="rId43"/>
    <p:sldId id="970" r:id="rId44"/>
    <p:sldId id="971" r:id="rId45"/>
    <p:sldId id="972" r:id="rId46"/>
    <p:sldId id="973" r:id="rId47"/>
    <p:sldId id="974" r:id="rId48"/>
    <p:sldId id="975" r:id="rId49"/>
    <p:sldId id="976" r:id="rId50"/>
    <p:sldId id="977" r:id="rId51"/>
    <p:sldId id="978" r:id="rId52"/>
    <p:sldId id="980" r:id="rId53"/>
    <p:sldId id="981" r:id="rId54"/>
    <p:sldId id="982" r:id="rId55"/>
    <p:sldId id="983" r:id="rId56"/>
    <p:sldId id="985" r:id="rId57"/>
    <p:sldId id="986" r:id="rId58"/>
    <p:sldId id="987" r:id="rId59"/>
    <p:sldId id="988" r:id="rId60"/>
    <p:sldId id="989" r:id="rId61"/>
    <p:sldId id="990" r:id="rId62"/>
    <p:sldId id="991" r:id="rId63"/>
    <p:sldId id="992" r:id="rId64"/>
    <p:sldId id="993" r:id="rId65"/>
    <p:sldId id="672" r:id="rId6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996"/>
            <p14:sldId id="932"/>
            <p14:sldId id="933"/>
            <p14:sldId id="934"/>
            <p14:sldId id="935"/>
            <p14:sldId id="936"/>
            <p14:sldId id="937"/>
            <p14:sldId id="938"/>
            <p14:sldId id="939"/>
            <p14:sldId id="940"/>
            <p14:sldId id="941"/>
            <p14:sldId id="942"/>
            <p14:sldId id="943"/>
            <p14:sldId id="944"/>
            <p14:sldId id="995"/>
            <p14:sldId id="946"/>
            <p14:sldId id="947"/>
            <p14:sldId id="948"/>
            <p14:sldId id="949"/>
            <p14:sldId id="952"/>
            <p14:sldId id="953"/>
            <p14:sldId id="954"/>
            <p14:sldId id="955"/>
            <p14:sldId id="956"/>
            <p14:sldId id="957"/>
            <p14:sldId id="958"/>
            <p14:sldId id="959"/>
            <p14:sldId id="960"/>
            <p14:sldId id="961"/>
            <p14:sldId id="962"/>
            <p14:sldId id="963"/>
            <p14:sldId id="964"/>
            <p14:sldId id="965"/>
            <p14:sldId id="966"/>
            <p14:sldId id="967"/>
            <p14:sldId id="968"/>
            <p14:sldId id="969"/>
            <p14:sldId id="970"/>
            <p14:sldId id="971"/>
            <p14:sldId id="972"/>
            <p14:sldId id="973"/>
            <p14:sldId id="974"/>
            <p14:sldId id="975"/>
            <p14:sldId id="976"/>
            <p14:sldId id="977"/>
            <p14:sldId id="978"/>
            <p14:sldId id="980"/>
            <p14:sldId id="981"/>
            <p14:sldId id="982"/>
            <p14:sldId id="983"/>
            <p14:sldId id="985"/>
            <p14:sldId id="986"/>
            <p14:sldId id="987"/>
            <p14:sldId id="988"/>
            <p14:sldId id="989"/>
            <p14:sldId id="990"/>
            <p14:sldId id="991"/>
            <p14:sldId id="992"/>
            <p14:sldId id="993"/>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65330" autoAdjust="0"/>
  </p:normalViewPr>
  <p:slideViewPr>
    <p:cSldViewPr snapToGrid="0">
      <p:cViewPr varScale="1">
        <p:scale>
          <a:sx n="27" d="100"/>
          <a:sy n="27" d="100"/>
        </p:scale>
        <p:origin x="324" y="4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handoutMaster" Target="handoutMasters/handoutMaster1.xml"/><Relationship Id="rId7" Type="http://schemas.openxmlformats.org/officeDocument/2006/relationships/slide" Target="slides/slide2.xml"/><Relationship Id="rId71"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61" Type="http://schemas.openxmlformats.org/officeDocument/2006/relationships/slide" Target="slides/slide56.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notesMaster" Target="notesMasters/notesMaster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2015-09-01</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2015-09-01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create clean recipes by using a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from what we know--the file resource. Open the documentation and see what it says and see if it gives us an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a:t>
            </a:r>
            <a:r>
              <a:rPr lang="en-US" smtClean="0"/>
              <a:t>.  </a:t>
            </a:r>
            <a:endParaRPr lang="en-US" dirty="0" smtClean="0"/>
          </a:p>
          <a:p>
            <a:endParaRPr lang="en-US" dirty="0" smtClean="0"/>
          </a:p>
          <a:p>
            <a:r>
              <a:rPr lang="en-US" dirty="0" smtClean="0"/>
              <a:t>Reviewing the documentation, it seems as though it shares some similarities to </a:t>
            </a:r>
            <a:r>
              <a:rPr lang="en-US" dirty="0" err="1" smtClean="0"/>
              <a:t>cookbook_files</a:t>
            </a:r>
            <a:r>
              <a:rPr lang="en-US" dirty="0" smtClean="0"/>
              <a:t>. A template can be placed in a particular directory within the cookbook and it will be delivered to a specified file path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75737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somehow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514425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use help to review the command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3177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we want to 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does ERB mean.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 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Since</a:t>
            </a:r>
            <a:r>
              <a:rPr lang="en-US" baseline="0" dirty="0" smtClean="0"/>
              <a:t> k</a:t>
            </a:r>
            <a:r>
              <a:rPr lang="en-US" dirty="0" smtClean="0"/>
              <a:t>itchen is a cookbook testing tool, we need to move into the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5940340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apache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directory</a:t>
            </a:r>
            <a:r>
              <a:rPr lang="en-US" baseline="0" dirty="0" smtClean="0"/>
              <a:t>, a</a:t>
            </a:r>
            <a:r>
              <a:rPr lang="en-US" dirty="0" smtClean="0"/>
              <a:t>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time to do that again--this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to a template resource and then add a source attribute whose value is that partial path to the new template you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1680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ERB, and Angry Squids.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continually-pasting text. You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22941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2709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09110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622989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530646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3500951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11476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275470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 id="2147483811" r:id="rId24"/>
    <p:sldLayoutId id="2147483812" r:id="rId25"/>
    <p:sldLayoutId id="2147483813"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9.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9.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Pasta</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1849574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758411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712352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Let's 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t>https://</a:t>
            </a:r>
            <a:r>
              <a:rPr lang="en-US" dirty="0" err="1"/>
              <a:t>docs.chef.io</a:t>
            </a:r>
            <a:r>
              <a:rPr lang="en-US" dirty="0"/>
              <a:t>/</a:t>
            </a:r>
            <a:r>
              <a:rPr lang="en-US" dirty="0" err="1"/>
              <a:t>resource_file.html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901281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remote_file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4" name="Content Placeholder 3"/>
          <p:cNvSpPr>
            <a:spLocks noGrp="1"/>
          </p:cNvSpPr>
          <p:nvPr>
            <p:ph sz="quarter" idx="4294967295"/>
          </p:nvPr>
        </p:nvSpPr>
        <p:spPr>
          <a:xfrm>
            <a:off x="3669213" y="7413967"/>
            <a:ext cx="8917577" cy="524133"/>
          </a:xfrm>
        </p:spPr>
        <p:txBody>
          <a:bodyPr>
            <a:normAutofit fontScale="77500" lnSpcReduction="20000"/>
          </a:bodyPr>
          <a:lstStyle/>
          <a:p>
            <a:r>
              <a:rPr lang="en-US" dirty="0"/>
              <a:t>https://</a:t>
            </a:r>
            <a:r>
              <a:rPr lang="en-US" dirty="0" err="1"/>
              <a:t>docs.chef.io</a:t>
            </a:r>
            <a:r>
              <a:rPr lang="en-US" dirty="0"/>
              <a:t>/</a:t>
            </a:r>
            <a:r>
              <a:rPr lang="en-US" dirty="0" err="1"/>
              <a:t>resource_remote_file.html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579062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cookbook_file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t>https://</a:t>
            </a:r>
            <a:r>
              <a:rPr lang="en-US" dirty="0" err="1"/>
              <a:t>docs.chef.io</a:t>
            </a:r>
            <a:r>
              <a:rPr lang="en-US" dirty="0"/>
              <a:t>/</a:t>
            </a:r>
            <a:r>
              <a:rPr lang="en-US" dirty="0" err="1"/>
              <a:t>resource_cookbook_file.html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336545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err="1" smtClean="0"/>
              <a:t>cookbook_file's</a:t>
            </a:r>
            <a:r>
              <a:rPr lang="en-US" dirty="0" smtClean="0"/>
              <a:t> 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dirty="0" err="1">
                <a:latin typeface="Inconsolata"/>
                <a:cs typeface="Inconsolata"/>
              </a:rPr>
              <a:t>cookbook_file</a:t>
            </a:r>
            <a:r>
              <a:rPr lang="en-US" sz="3733" dirty="0">
                <a:latin typeface="Inconsolata"/>
                <a:cs typeface="Inconsolata"/>
              </a:rPr>
              <a:t> "/</a:t>
            </a:r>
            <a:r>
              <a:rPr lang="en-US" sz="3733" dirty="0" err="1">
                <a:latin typeface="Inconsolata"/>
                <a:cs typeface="Inconsolata"/>
              </a:rPr>
              <a:t>var</a:t>
            </a:r>
            <a:r>
              <a:rPr lang="en-US" sz="3733" dirty="0">
                <a:latin typeface="Inconsolata"/>
                <a:cs typeface="Inconsolata"/>
              </a:rPr>
              <a:t>/www/</a:t>
            </a:r>
            <a:r>
              <a:rPr lang="en-US" sz="3733" dirty="0" err="1">
                <a:latin typeface="Inconsolata"/>
                <a:cs typeface="Inconsolata"/>
              </a:rPr>
              <a:t>index.html</a:t>
            </a:r>
            <a:r>
              <a:rPr lang="en-US" sz="3733" dirty="0">
                <a:latin typeface="Inconsolata"/>
                <a:cs typeface="Inconsolata"/>
              </a:rPr>
              <a:t>" do</a:t>
            </a:r>
          </a:p>
          <a:p>
            <a:r>
              <a:rPr lang="en-US" sz="3733" dirty="0">
                <a:latin typeface="Inconsolata"/>
                <a:cs typeface="Inconsolata"/>
              </a:rPr>
              <a:t>  source "</a:t>
            </a:r>
            <a:r>
              <a:rPr lang="en-US" sz="3733" dirty="0" err="1">
                <a:latin typeface="Inconsolata"/>
                <a:cs typeface="Inconsolata"/>
              </a:rPr>
              <a:t>index.html</a:t>
            </a:r>
            <a:r>
              <a:rPr lang="en-US" sz="3733" dirty="0">
                <a:latin typeface="Inconsolata"/>
                <a:cs typeface="Inconsolata"/>
              </a:rPr>
              <a:t>"</a:t>
            </a:r>
          </a:p>
          <a:p>
            <a:r>
              <a:rPr lang="en-US" sz="3733" dirty="0">
                <a:latin typeface="Inconsolata"/>
                <a:cs typeface="Inconsolata"/>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038587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t>https://</a:t>
            </a:r>
            <a:r>
              <a:rPr lang="en-US" dirty="0" err="1"/>
              <a:t>docs.chef.io</a:t>
            </a:r>
            <a:r>
              <a:rPr lang="en-US" dirty="0"/>
              <a:t>/</a:t>
            </a:r>
            <a:r>
              <a:rPr lang="en-US" dirty="0" err="1"/>
              <a:t>resource_template.html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929617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a:t>T</a:t>
            </a:r>
            <a:r>
              <a:rPr lang="en-US" dirty="0" smtClean="0"/>
              <a: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dirty="0">
                <a:latin typeface="Inconsolata"/>
                <a:cs typeface="Inconsolata"/>
              </a:rPr>
              <a:t>template "/</a:t>
            </a:r>
            <a:r>
              <a:rPr lang="en-US" sz="3733" dirty="0" err="1">
                <a:latin typeface="Inconsolata"/>
                <a:cs typeface="Inconsolata"/>
              </a:rPr>
              <a:t>var</a:t>
            </a:r>
            <a:r>
              <a:rPr lang="en-US" sz="3733" dirty="0">
                <a:latin typeface="Inconsolata"/>
                <a:cs typeface="Inconsolata"/>
              </a:rPr>
              <a:t>/www/</a:t>
            </a:r>
            <a:r>
              <a:rPr lang="en-US" sz="3733" dirty="0" err="1">
                <a:latin typeface="Inconsolata"/>
                <a:cs typeface="Inconsolata"/>
              </a:rPr>
              <a:t>index.html</a:t>
            </a:r>
            <a:r>
              <a:rPr lang="en-US" sz="3733" dirty="0">
                <a:latin typeface="Inconsolata"/>
                <a:cs typeface="Inconsolata"/>
              </a:rPr>
              <a:t>" do</a:t>
            </a:r>
          </a:p>
          <a:p>
            <a:r>
              <a:rPr lang="en-US" sz="3733" dirty="0">
                <a:latin typeface="Inconsolata"/>
                <a:cs typeface="Inconsolata"/>
              </a:rPr>
              <a:t>  source "</a:t>
            </a:r>
            <a:r>
              <a:rPr lang="en-US" sz="3733" dirty="0" err="1">
                <a:latin typeface="Inconsolata"/>
                <a:cs typeface="Inconsolata"/>
              </a:rPr>
              <a:t>index.html.erb</a:t>
            </a:r>
            <a:r>
              <a:rPr lang="en-US" sz="3733" dirty="0">
                <a:latin typeface="Inconsolata"/>
                <a:cs typeface="Inconsolata"/>
              </a:rPr>
              <a:t>"</a:t>
            </a:r>
          </a:p>
          <a:p>
            <a:r>
              <a:rPr lang="en-US" sz="3733" dirty="0">
                <a:latin typeface="Inconsolata"/>
                <a:cs typeface="Inconsolata"/>
              </a:rPr>
              <a:t>end</a:t>
            </a:r>
          </a:p>
        </p:txBody>
      </p:sp>
      <p:cxnSp>
        <p:nvCxnSpPr>
          <p:cNvPr id="12" name="Straight Arrow Connector 11"/>
          <p:cNvCxnSpPr/>
          <p:nvPr/>
        </p:nvCxnSpPr>
        <p:spPr>
          <a:xfrm>
            <a:off x="2670531"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797208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t>https://</a:t>
            </a:r>
            <a:r>
              <a:rPr lang="en-US" dirty="0" err="1"/>
              <a:t>docs.chef.io</a:t>
            </a:r>
            <a:r>
              <a:rPr lang="en-US" dirty="0"/>
              <a:t>/</a:t>
            </a:r>
            <a:r>
              <a:rPr lang="en-US" dirty="0" err="1"/>
              <a:t>resource_template.html#using-templates</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785775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Create clean recipes by using a template </a:t>
            </a:r>
            <a:r>
              <a:rPr lang="en-US" dirty="0" smtClean="0"/>
              <a:t>file</a:t>
            </a:r>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85680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496327"/>
            <a:ext cx="13986552" cy="852712"/>
          </a:xfrm>
        </p:spPr>
        <p:txBody>
          <a:bodyPr>
            <a:noAutofit/>
          </a:bodyPr>
          <a:lstStyle/>
          <a:p>
            <a:r>
              <a:rPr lang="en-US" sz="5333" dirty="0" smtClean="0"/>
              <a:t>TBD is this title ok?: Replacement </a:t>
            </a:r>
            <a:r>
              <a:rPr lang="en-US" sz="5333" dirty="0"/>
              <a:t>Resource</a:t>
            </a:r>
          </a:p>
        </p:txBody>
      </p:sp>
      <p:sp>
        <p:nvSpPr>
          <p:cNvPr id="3" name="Subtitle 2"/>
          <p:cNvSpPr>
            <a:spLocks noGrp="1"/>
          </p:cNvSpPr>
          <p:nvPr>
            <p:ph type="subTitle" idx="1"/>
          </p:nvPr>
        </p:nvSpPr>
        <p:spPr>
          <a:xfrm>
            <a:off x="3013753" y="3505071"/>
            <a:ext cx="10974132" cy="3872474"/>
          </a:xfrm>
        </p:spPr>
        <p:txBody>
          <a:bodyPr/>
          <a:lstStyle/>
          <a:p>
            <a:r>
              <a:rPr lang="en-US" dirty="0" smtClean="0"/>
              <a:t>What resource could be used in this situation?</a:t>
            </a:r>
          </a:p>
          <a:p>
            <a:endParaRPr lang="en-US" dirty="0"/>
          </a:p>
          <a:p>
            <a:r>
              <a:rPr lang="en-US" dirty="0"/>
              <a:t>What resource will allow us to insert our node data into the file that it copies to the target system</a:t>
            </a:r>
            <a:r>
              <a:rPr lang="en-US" dirty="0" smtClean="0"/>
              <a:t>?</a:t>
            </a:r>
          </a:p>
          <a:p>
            <a:endParaRPr lang="en-US" dirty="0"/>
          </a:p>
          <a:p>
            <a:r>
              <a:rPr lang="en-US" dirty="0"/>
              <a:t>Why is using the template resource the best choice in this situation?</a:t>
            </a:r>
          </a:p>
          <a:p>
            <a:endParaRPr lang="en-US" dirty="0" smtClean="0"/>
          </a:p>
          <a:p>
            <a:endParaRPr lang="en-US" dirty="0"/>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728041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490098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48578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mtClean="0"/>
              <a:t>Usage:</a:t>
            </a:r>
          </a:p>
          <a:p>
            <a:r>
              <a:rPr lang="en-US" smtClean="0"/>
              <a:t>    chef -h/--help</a:t>
            </a:r>
          </a:p>
          <a:p>
            <a:r>
              <a:rPr lang="en-US" smtClean="0"/>
              <a:t>    chef -v/--version</a:t>
            </a:r>
          </a:p>
          <a:p>
            <a:r>
              <a:rPr lang="en-US" smtClean="0"/>
              <a:t>    chef command [arguments...] [options...]</a:t>
            </a:r>
          </a:p>
          <a:p>
            <a:endParaRPr lang="en-US" smtClean="0"/>
          </a:p>
          <a:p>
            <a:endParaRPr lang="en-US" smtClean="0"/>
          </a:p>
          <a:p>
            <a:r>
              <a:rPr lang="en-US" smtClean="0"/>
              <a:t>Available Commands:</a:t>
            </a:r>
          </a:p>
          <a:p>
            <a:r>
              <a:rPr lang="en-US" smtClean="0"/>
              <a:t>    exec        Runs the command in context of the embedded ruby</a:t>
            </a:r>
          </a:p>
          <a:p>
            <a:r>
              <a:rPr lang="en-US" smtClean="0"/>
              <a:t>    gem         Runs the `gem` command in context of the embedded ruby</a:t>
            </a:r>
          </a:p>
          <a:p>
            <a:r>
              <a:rPr lang="en-US" smtClean="0"/>
              <a:t>    generate    Generate a new app, cookbook, or component</a:t>
            </a:r>
          </a:p>
          <a:p>
            <a:r>
              <a:rPr lang="en-US" smtClean="0"/>
              <a:t>    shell-init  Initialize your shell to use ChefDK as your primary ruby</a:t>
            </a:r>
          </a:p>
          <a:p>
            <a:r>
              <a:rPr lang="en-US" smtClean="0"/>
              <a:t>    install     Install cookbooks from a Policyfile and generate a locked cookbook set</a:t>
            </a:r>
          </a:p>
          <a:p>
            <a:r>
              <a:rPr lang="en-US" smtClean="0"/>
              <a:t>    update      Updates a Policyfile.lock.json with latest run_list and cookbooks</a:t>
            </a:r>
            <a:endParaRPr lang="en-US" dirty="0"/>
          </a:p>
        </p:txBody>
      </p:sp>
      <p:sp>
        <p:nvSpPr>
          <p:cNvPr id="2" name="Title 1"/>
          <p:cNvSpPr>
            <a:spLocks noGrp="1"/>
          </p:cNvSpPr>
          <p:nvPr>
            <p:ph type="title"/>
          </p:nvPr>
        </p:nvSpPr>
        <p:spPr/>
        <p:txBody>
          <a:bodyPr/>
          <a:lstStyle/>
          <a:p>
            <a:r>
              <a:rPr lang="en-US" dirty="0" smtClean="0"/>
              <a:t>GE: What Can </a:t>
            </a:r>
            <a:r>
              <a:rPr lang="en-US" dirty="0" smtClean="0">
                <a:latin typeface="Inconsolata" panose="020B0609030003000000" pitchFamily="49" charset="0"/>
              </a:rPr>
              <a:t>chef</a:t>
            </a:r>
            <a:r>
              <a:rPr lang="en-US" dirty="0" smtClean="0"/>
              <a:t> Do?</a:t>
            </a:r>
            <a:endParaRPr lang="en-US" dirty="0"/>
          </a:p>
        </p:txBody>
      </p:sp>
      <p:sp>
        <p:nvSpPr>
          <p:cNvPr id="4" name="Text Placeholder 3"/>
          <p:cNvSpPr>
            <a:spLocks noGrp="1"/>
          </p:cNvSpPr>
          <p:nvPr>
            <p:ph type="body" sz="quarter" idx="11"/>
          </p:nvPr>
        </p:nvSpPr>
        <p:spPr/>
        <p:txBody>
          <a:bodyPr/>
          <a:lstStyle/>
          <a:p>
            <a:r>
              <a:rPr lang="en-US" smtClean="0"/>
              <a:t>$ chef --help</a:t>
            </a:r>
            <a:endParaRPr lang="en-US" dirty="0"/>
          </a:p>
        </p:txBody>
      </p:sp>
      <p:sp>
        <p:nvSpPr>
          <p:cNvPr id="6" name="Footer Placeholder 5"/>
          <p:cNvSpPr>
            <a:spLocks noGrp="1"/>
          </p:cNvSpPr>
          <p:nvPr>
            <p:ph type="ftr" sz="quarter" idx="12"/>
          </p:nvPr>
        </p:nvSpPr>
        <p:spPr/>
        <p:txBody>
          <a:bodyPr/>
          <a:lstStyle/>
          <a:p>
            <a:r>
              <a:rPr lang="en-US" smtClean="0"/>
              <a:t>©2015 Chef Software Inc.</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
        <p:nvSpPr>
          <p:cNvPr id="5" name="Rectangle 4"/>
          <p:cNvSpPr/>
          <p:nvPr/>
        </p:nvSpPr>
        <p:spPr bwMode="auto">
          <a:xfrm>
            <a:off x="1087686" y="62584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93283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GE: What Can </a:t>
            </a:r>
            <a:r>
              <a:rPr lang="en-US" dirty="0" smtClean="0">
                <a:latin typeface="Inconsolata"/>
                <a:cs typeface="Inconsolata"/>
              </a:rPr>
              <a:t>chef</a:t>
            </a:r>
            <a:r>
              <a:rPr lang="en-US" dirty="0" smtClean="0"/>
              <a:t> </a:t>
            </a:r>
            <a:r>
              <a:rPr lang="en-US" dirty="0" smtClean="0">
                <a:latin typeface="Inconsolata"/>
                <a:cs typeface="Inconsolata"/>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4061583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fontScale="90000"/>
          </a:bodyPr>
          <a:lstStyle/>
          <a:p>
            <a:r>
              <a:rPr lang="en-US" dirty="0" smtClean="0"/>
              <a:t>GE: What Can </a:t>
            </a:r>
            <a:r>
              <a:rPr lang="en-US" dirty="0" smtClean="0">
                <a:latin typeface="Inconsolata"/>
                <a:cs typeface="Inconsolata"/>
              </a:rPr>
              <a:t>chef</a:t>
            </a:r>
            <a:r>
              <a:rPr lang="en-US" dirty="0" smtClean="0"/>
              <a:t> </a:t>
            </a:r>
            <a:r>
              <a:rPr lang="en-US" dirty="0" smtClean="0">
                <a:latin typeface="Inconsolata"/>
                <a:cs typeface="Inconsolata"/>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588988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a:t>
            </a:r>
            <a:r>
              <a:rPr lang="en-US" dirty="0" err="1"/>
              <a:t>config</a:t>
            </a:r>
            <a:r>
              <a:rPr lang="en-US" dirty="0"/>
              <a:t>)</a:t>
            </a:r>
          </a:p>
        </p:txBody>
      </p:sp>
      <p:sp>
        <p:nvSpPr>
          <p:cNvPr id="3" name="Title 2"/>
          <p:cNvSpPr>
            <a:spLocks noGrp="1"/>
          </p:cNvSpPr>
          <p:nvPr>
            <p:ph type="title"/>
          </p:nvPr>
        </p:nvSpPr>
        <p:spPr/>
        <p:txBody>
          <a:bodyPr/>
          <a:lstStyle/>
          <a:p>
            <a:r>
              <a:rPr lang="en-US" dirty="0" smtClean="0"/>
              <a:t>GE: Use </a:t>
            </a:r>
            <a:r>
              <a:rPr lang="en-US" dirty="0" smtClean="0">
                <a:latin typeface="Inconsolata"/>
                <a:cs typeface="Inconsolata"/>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p:txBody>
          <a:bodyPr/>
          <a:lstStyle/>
          <a:p>
            <a:r>
              <a:rPr lang="en-US" dirty="0" smtClean="0"/>
              <a:t>$ chef generate template cookbooks/apache </a:t>
            </a:r>
            <a:r>
              <a:rPr lang="en-US" dirty="0" err="1" smtClean="0"/>
              <a:t>index.html</a:t>
            </a:r>
            <a:endParaRPr lang="en-US" dirty="0"/>
          </a:p>
        </p:txBody>
      </p:sp>
      <p:sp>
        <p:nvSpPr>
          <p:cNvPr id="5" name="Rectangle 4"/>
          <p:cNvSpPr/>
          <p:nvPr/>
        </p:nvSpPr>
        <p:spPr bwMode="auto">
          <a:xfrm>
            <a:off x="1120566" y="3887248"/>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273495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GE: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624864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425055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t>https://</a:t>
            </a:r>
            <a:r>
              <a:rPr lang="en-US" dirty="0" err="1"/>
              <a:t>docs.chef.io</a:t>
            </a:r>
            <a:r>
              <a:rPr lang="en-US" dirty="0"/>
              <a:t>/</a:t>
            </a:r>
            <a:r>
              <a:rPr lang="en-US" dirty="0" err="1"/>
              <a:t>templates.html#variables</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669897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two cookbooks to display information about our node. </a:t>
            </a:r>
            <a:endParaRPr lang="en-US" sz="3200" dirty="0" smtClean="0"/>
          </a:p>
          <a:p>
            <a:endParaRPr lang="en-US" sz="3200" dirty="0" smtClean="0"/>
          </a:p>
          <a:p>
            <a:r>
              <a:rPr lang="en-US" sz="3200" dirty="0"/>
              <a:t>We added this content to the file resource in their respective recipes.</a:t>
            </a:r>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702861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785146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6624947" y="1797238"/>
            <a:ext cx="6961835" cy="321840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6520969" y="2465632"/>
            <a:ext cx="7055719" cy="255475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4125574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77457" y="4411400"/>
            <a:ext cx="5302929" cy="7426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089661" y="3044906"/>
            <a:ext cx="10497120" cy="1970735"/>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2926266" y="4396547"/>
            <a:ext cx="10650423" cy="623839"/>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4032754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88728"/>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12320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769880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12635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2397164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dirty="0">
                <a:latin typeface="Inconsolata"/>
                <a:cs typeface="Inconsolata"/>
              </a:rPr>
              <a:t>&lt;%=</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730781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#{node["</a:t>
            </a:r>
            <a:r>
              <a:rPr lang="en-US" dirty="0" err="1"/>
              <a:t>ipaddress</a:t>
            </a:r>
            <a:r>
              <a:rPr lang="en-US" dirty="0"/>
              <a:t>"]}&lt;/h2&gt;</a:t>
            </a:r>
          </a:p>
          <a:p>
            <a:r>
              <a:rPr lang="en-US" dirty="0" smtClean="0"/>
              <a:t>    &lt;</a:t>
            </a:r>
            <a:r>
              <a:rPr lang="en-US" dirty="0"/>
              <a:t>h2&gt;hostname: #{node["hostname"]}&lt;/h2&gt;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733" dirty="0"/>
              <a:t>~/cookbooks/apache/templates/default/</a:t>
            </a:r>
            <a:r>
              <a:rPr lang="en-US" sz="3733" dirty="0" err="1"/>
              <a:t>index.html.erb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658394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en-US" dirty="0"/>
              <a:t>["</a:t>
            </a:r>
            <a:r>
              <a:rPr lang="en-US" dirty="0" err="1"/>
              <a:t>ipaddress</a:t>
            </a:r>
            <a:r>
              <a:rPr lang="en-US" dirty="0"/>
              <a:t>"</a:t>
            </a:r>
            <a:r>
              <a:rPr lang="en-US" dirty="0" smtClean="0"/>
              <a:t>] %&gt;&lt;</a:t>
            </a:r>
            <a:r>
              <a:rPr lang="en-US" dirty="0"/>
              <a:t>/h2&gt;</a:t>
            </a:r>
          </a:p>
          <a:p>
            <a:r>
              <a:rPr lang="en-US" dirty="0" smtClean="0"/>
              <a:t>    &lt;</a:t>
            </a:r>
            <a:r>
              <a:rPr lang="en-US" dirty="0"/>
              <a:t>h2&gt;hostname: </a:t>
            </a:r>
            <a:r>
              <a:rPr lang="en-US" dirty="0" smtClean="0"/>
              <a:t>&lt;%= node</a:t>
            </a:r>
            <a:r>
              <a:rPr lang="en-US" dirty="0"/>
              <a:t>["hostname"</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733" dirty="0"/>
              <a:t>~/cookbooks/apache/templates/default/</a:t>
            </a:r>
            <a:r>
              <a:rPr lang="en-US" sz="3733" dirty="0" err="1"/>
              <a:t>index.html.erb</a:t>
            </a:r>
            <a:endParaRPr lang="en-US" sz="3733"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564187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763919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en-US" dirty="0" err="1"/>
              <a:t>var</a:t>
            </a:r>
            <a:r>
              <a:rPr lang="en-US" dirty="0"/>
              <a:t>/www/html/</a:t>
            </a:r>
            <a:r>
              <a:rPr lang="en-US" dirty="0" err="1"/>
              <a:t>index.html</a:t>
            </a:r>
            <a:r>
              <a:rPr lang="en-US" dirty="0"/>
              <a:t>" 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err="1"/>
              <a:t>ipaddress</a:t>
            </a:r>
            <a:r>
              <a:rPr lang="en-US" dirty="0"/>
              <a:t>"]</a:t>
            </a:r>
            <a:r>
              <a:rPr lang="en-US" dirty="0" smtClean="0"/>
              <a:t>}&lt;/h2&gt;</a:t>
            </a:r>
            <a:endParaRPr lang="en-US" dirty="0"/>
          </a:p>
          <a:p>
            <a:r>
              <a:rPr lang="en-US" dirty="0" smtClean="0"/>
              <a:t>&lt;h2&gt;HOSTNAME </a:t>
            </a:r>
            <a:r>
              <a:rPr lang="en-US" dirty="0"/>
              <a:t>: #{node["hostname"]</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Text Placeholder 4"/>
          <p:cNvSpPr>
            <a:spLocks noGrp="1"/>
          </p:cNvSpPr>
          <p:nvPr>
            <p:ph type="body" sz="quarter" idx="12"/>
          </p:nvPr>
        </p:nvSpPr>
        <p:spPr>
          <a:xfrm>
            <a:off x="1133900" y="2751088"/>
            <a:ext cx="14404273" cy="2612365"/>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208213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"apache2"</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smtClean="0"/>
          </a:p>
          <a:p>
            <a:r>
              <a:rPr lang="en-US" dirty="0" smtClean="0"/>
              <a:t>service "apache2" 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412247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14060" y="211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897509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7577" y="279362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676886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normAutofit fontScale="90000"/>
          </a:bodyPr>
          <a:lstStyle/>
          <a:p>
            <a:r>
              <a:rPr lang="en-US" dirty="0" smtClean="0"/>
              <a:t>GE: 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1125673" y="258040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19075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r>
              <a:rPr lang="en-US" dirty="0" err="1" smtClean="0"/>
              <a:t>index.html.erb</a:t>
            </a:r>
            <a:r>
              <a:rPr lang="en-US" dirty="0"/>
              <a:t>"</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0264" y="282447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1168199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338103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t>Use </a:t>
            </a:r>
            <a:r>
              <a:rPr lang="en-US" dirty="0" smtClean="0">
                <a:latin typeface="Inconsolata"/>
                <a:cs typeface="Inconsolata"/>
              </a:rPr>
              <a:t>kitchen test </a:t>
            </a:r>
            <a:r>
              <a:rPr lang="en-US" dirty="0" smtClean="0"/>
              <a:t>on the "apache" cookbook</a:t>
            </a:r>
          </a:p>
          <a:p>
            <a:pPr marL="609585" indent="-609585">
              <a:lnSpc>
                <a:spcPct val="120000"/>
              </a:lnSpc>
              <a:buFont typeface="Wingdings" charset="2"/>
              <a:buChar char="q"/>
            </a:pPr>
            <a:r>
              <a:rPr lang="en-US" dirty="0" smtClean="0"/>
              <a:t>Use </a:t>
            </a:r>
            <a:r>
              <a:rPr lang="en-US" dirty="0" smtClean="0">
                <a:latin typeface="Inconsolata"/>
                <a:cs typeface="Inconsolata"/>
              </a:rPr>
              <a:t>chef-client</a:t>
            </a:r>
            <a:r>
              <a:rPr lang="en-US" dirty="0" smtClean="0"/>
              <a:t> to apply the "apache" cookbook's "default" recipe</a:t>
            </a:r>
          </a:p>
          <a:p>
            <a:pPr marL="609585" indent="-609585">
              <a:lnSpc>
                <a:spcPct val="120000"/>
              </a:lnSpc>
              <a:buFont typeface="Wingdings" charset="2"/>
              <a:buChar char="q"/>
            </a:pPr>
            <a:r>
              <a:rPr lang="en-US" dirty="0" smtClean="0"/>
              <a:t>Update the "apache" cookbook's version for this patch</a:t>
            </a:r>
            <a:endParaRPr lang="en-US" dirty="0"/>
          </a:p>
          <a:p>
            <a:pPr marL="609585" indent="-609585">
              <a:lnSpc>
                <a:spcPct val="120000"/>
              </a:lnSpc>
              <a:buFont typeface="Wingdings" charset="2"/>
              <a:buChar char="q"/>
            </a:pPr>
            <a:r>
              <a:rPr lang="en-US" dirty="0" smtClean="0"/>
              <a:t>Commit the changes to the "apache" cookbook to version control</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24540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Lab: Move into the Cookbook</a:t>
            </a:r>
            <a:endParaRPr lang="en-US" dirty="0"/>
          </a:p>
        </p:txBody>
      </p:sp>
      <p:sp>
        <p:nvSpPr>
          <p:cNvPr id="4" name="Text Placeholder 3"/>
          <p:cNvSpPr>
            <a:spLocks noGrp="1"/>
          </p:cNvSpPr>
          <p:nvPr>
            <p:ph type="body" sz="quarter" idx="11"/>
          </p:nvPr>
        </p:nvSpPr>
        <p:spPr/>
        <p:txBody>
          <a:bodyPr/>
          <a:lstStyle/>
          <a:p>
            <a:r>
              <a:rPr lang="en-US" dirty="0"/>
              <a:t>$ cd </a:t>
            </a:r>
            <a:r>
              <a:rPr lang="en-US" dirty="0" smtClean="0"/>
              <a:t>~/cookbooks</a:t>
            </a:r>
            <a:r>
              <a:rPr lang="en-US" dirty="0"/>
              <a:t>/</a:t>
            </a:r>
            <a:r>
              <a:rPr lang="en-US" dirty="0" smtClean="0"/>
              <a:t>apache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047099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-----&gt; Starting Kitchen (v1.4.0)</a:t>
            </a:r>
          </a:p>
          <a:p>
            <a:r>
              <a:rPr lang="en-US" dirty="0"/>
              <a:t>-----&gt; Cleaning up any prior instances of &lt;default-ubuntu-1404&gt;</a:t>
            </a:r>
          </a:p>
          <a:p>
            <a:r>
              <a:rPr lang="en-US" dirty="0"/>
              <a:t>-----&gt; Destroying &lt;default-ubuntu-1404&gt;...</a:t>
            </a:r>
          </a:p>
          <a:p>
            <a:r>
              <a:rPr lang="en-US" dirty="0"/>
              <a:t>       Finished destroying &lt;default-ubuntu-1404&gt; (0m0.00s).</a:t>
            </a:r>
          </a:p>
          <a:p>
            <a:r>
              <a:rPr lang="en-US" dirty="0"/>
              <a:t>-----&gt; Testing &lt;default-ubuntu-1404&gt;</a:t>
            </a:r>
          </a:p>
          <a:p>
            <a:r>
              <a:rPr lang="en-US" dirty="0"/>
              <a:t>-----&gt; Creating &lt;default-ubuntu-1404&gt;...</a:t>
            </a:r>
          </a:p>
          <a:p>
            <a:r>
              <a:rPr lang="en-US" dirty="0"/>
              <a:t>       Sending build context to </a:t>
            </a:r>
            <a:r>
              <a:rPr lang="en-US" dirty="0" err="1"/>
              <a:t>Docker</a:t>
            </a:r>
            <a:r>
              <a:rPr lang="en-US" dirty="0"/>
              <a:t> daemon  2.56 </a:t>
            </a:r>
            <a:r>
              <a:rPr lang="en-US" dirty="0" err="1"/>
              <a:t>kB</a:t>
            </a:r>
            <a:endParaRPr lang="en-US" dirty="0"/>
          </a:p>
          <a:p>
            <a:r>
              <a:rPr lang="en-US" dirty="0"/>
              <a:t>       Sending build context to </a:t>
            </a:r>
            <a:r>
              <a:rPr lang="en-US" dirty="0" err="1"/>
              <a:t>Docker</a:t>
            </a:r>
            <a:r>
              <a:rPr lang="en-US" dirty="0"/>
              <a:t> daemon               </a:t>
            </a:r>
          </a:p>
          <a:p>
            <a:r>
              <a:rPr lang="en-US" dirty="0"/>
              <a:t>       Step 0 : FROM ubuntu:</a:t>
            </a:r>
            <a:r>
              <a:rPr lang="en-US" dirty="0" smtClean="0"/>
              <a:t>14.04</a:t>
            </a:r>
          </a:p>
          <a:p>
            <a:r>
              <a:rPr lang="en-US" dirty="0"/>
              <a:t> </a:t>
            </a:r>
            <a:r>
              <a:rPr lang="en-US" dirty="0" smtClean="0"/>
              <a:t>      ...</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2767614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a:t>[2015-05-12T05:09:50+00:00] WARN: No </a:t>
            </a:r>
            <a:r>
              <a:rPr lang="en-US" dirty="0" err="1"/>
              <a:t>config</a:t>
            </a:r>
            <a:r>
              <a:rPr lang="en-US" dirty="0"/>
              <a:t>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Converging 3 resources</a:t>
            </a:r>
          </a:p>
          <a:p>
            <a:r>
              <a:rPr lang="en-US" dirty="0"/>
              <a:t>Recipe: apache::server</a:t>
            </a:r>
          </a:p>
          <a:p>
            <a:r>
              <a:rPr lang="en-US" dirty="0"/>
              <a:t>  * </a:t>
            </a:r>
            <a:r>
              <a:rPr lang="en-US" dirty="0" err="1"/>
              <a:t>apt_package</a:t>
            </a:r>
            <a:r>
              <a:rPr lang="en-US" dirty="0"/>
              <a:t>[apache2] action </a:t>
            </a:r>
            <a:r>
              <a:rPr lang="en-US" dirty="0" smtClean="0"/>
              <a:t>install</a:t>
            </a:r>
            <a:endParaRPr lang="en-US" dirty="0"/>
          </a:p>
          <a:p>
            <a:r>
              <a:rPr lang="en-US" dirty="0"/>
              <a:t>    * template[/</a:t>
            </a:r>
            <a:r>
              <a:rPr lang="en-US" dirty="0" err="1"/>
              <a:t>var</a:t>
            </a:r>
            <a:r>
              <a:rPr lang="en-US" dirty="0"/>
              <a:t>/www/html/</a:t>
            </a:r>
            <a:r>
              <a:rPr lang="en-US" dirty="0" err="1"/>
              <a:t>index.html</a:t>
            </a:r>
            <a:r>
              <a:rPr lang="en-US" dirty="0"/>
              <a:t>] action create</a:t>
            </a:r>
          </a:p>
          <a:p>
            <a:r>
              <a:rPr lang="en-US" dirty="0"/>
              <a:t>    - update content in file /</a:t>
            </a:r>
            <a:r>
              <a:rPr lang="en-US" dirty="0" err="1"/>
              <a:t>var</a:t>
            </a:r>
            <a:r>
              <a:rPr lang="en-US" dirty="0"/>
              <a:t>/www/html/</a:t>
            </a:r>
            <a:r>
              <a:rPr lang="en-US" dirty="0" err="1"/>
              <a:t>index.html</a:t>
            </a:r>
            <a:r>
              <a:rPr lang="en-US" dirty="0"/>
              <a:t> from </a:t>
            </a:r>
            <a:r>
              <a:rPr lang="cs-CZ" dirty="0"/>
              <a:t>317f72 to 7bc72d</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cd </a:t>
            </a:r>
            <a:r>
              <a:rPr lang="en-US" dirty="0" smtClean="0"/>
              <a:t>~</a:t>
            </a:r>
          </a:p>
          <a:p>
            <a:r>
              <a:rPr lang="en-US" dirty="0" smtClean="0"/>
              <a:t>$ sudo chef-client --local-mode -r "recipe[apache]"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27523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242574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090856"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095769" y="582485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198287" y="660955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23505" y="6601060"/>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565462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"Changed file resource to template resource and defined a template"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4209275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353717"/>
            <a:ext cx="12439650" cy="4799683"/>
          </a:xfrm>
        </p:spPr>
        <p:txBody>
          <a:bodyPr>
            <a:noAutofit/>
          </a:bodyPr>
          <a:lstStyle/>
          <a:p>
            <a:pPr>
              <a:lnSpc>
                <a:spcPct val="90000"/>
              </a:lnSpc>
            </a:pPr>
            <a:r>
              <a:rPr lang="en-US" sz="2667" dirty="0"/>
              <a:t>For the "workstation" cookbook:</a:t>
            </a:r>
          </a:p>
          <a:p>
            <a:pPr>
              <a:lnSpc>
                <a:spcPct val="90000"/>
              </a:lnSpc>
            </a:pPr>
            <a:endParaRPr lang="en-US" sz="2667" dirty="0"/>
          </a:p>
          <a:p>
            <a:pPr marL="380990" indent="-380990">
              <a:lnSpc>
                <a:spcPct val="90000"/>
              </a:lnSpc>
              <a:buFont typeface="Wingdings" charset="2"/>
              <a:buChar char="q"/>
            </a:pPr>
            <a:r>
              <a:rPr lang="en-US" sz="2667" dirty="0"/>
              <a:t>Use </a:t>
            </a:r>
            <a:r>
              <a:rPr lang="en-US" sz="2667" dirty="0">
                <a:latin typeface="Inconsolata"/>
                <a:cs typeface="Inconsolata"/>
              </a:rPr>
              <a:t>chef generate </a:t>
            </a:r>
            <a:r>
              <a:rPr lang="en-US" sz="2667" dirty="0"/>
              <a:t>to create a template named "</a:t>
            </a:r>
            <a:r>
              <a:rPr lang="en-US" sz="2667" dirty="0" err="1"/>
              <a:t>motd.erb</a:t>
            </a:r>
            <a:r>
              <a:rPr lang="en-US" sz="2667" dirty="0"/>
              <a:t>".</a:t>
            </a:r>
          </a:p>
          <a:p>
            <a:pPr marL="380990" indent="-380990">
              <a:lnSpc>
                <a:spcPct val="90000"/>
              </a:lnSpc>
              <a:buFont typeface="Wingdings" charset="2"/>
              <a:buChar char="q"/>
            </a:pPr>
            <a:endParaRPr lang="en-US" sz="2667" dirty="0"/>
          </a:p>
          <a:p>
            <a:pPr marL="380990" indent="-380990">
              <a:lnSpc>
                <a:spcPct val="90000"/>
              </a:lnSpc>
              <a:buFont typeface="Wingdings" charset="2"/>
              <a:buChar char="q"/>
            </a:pPr>
            <a:r>
              <a:rPr lang="en-US" sz="2667" dirty="0"/>
              <a:t>Copy the source attribute from the file named "/</a:t>
            </a:r>
            <a:r>
              <a:rPr lang="en-US" sz="2667" dirty="0" err="1"/>
              <a:t>etc</a:t>
            </a:r>
            <a:r>
              <a:rPr lang="en-US" sz="2667" dirty="0"/>
              <a:t>/</a:t>
            </a:r>
            <a:r>
              <a:rPr lang="en-US" sz="2667" dirty="0" err="1"/>
              <a:t>motd</a:t>
            </a:r>
            <a:r>
              <a:rPr lang="en-US" sz="2667" dirty="0"/>
              <a:t>" into the template file "</a:t>
            </a:r>
            <a:r>
              <a:rPr lang="en-US" sz="2667" dirty="0" err="1"/>
              <a:t>motd.erb</a:t>
            </a:r>
            <a:r>
              <a:rPr lang="en-US" sz="2667" dirty="0"/>
              <a:t>"</a:t>
            </a:r>
          </a:p>
          <a:p>
            <a:pPr marL="380990" indent="-380990">
              <a:lnSpc>
                <a:spcPct val="90000"/>
              </a:lnSpc>
              <a:buFont typeface="Wingdings" charset="2"/>
              <a:buChar char="q"/>
            </a:pPr>
            <a:endParaRPr lang="en-US" sz="2667" dirty="0"/>
          </a:p>
          <a:p>
            <a:pPr marL="380990" indent="-380990">
              <a:lnSpc>
                <a:spcPct val="90000"/>
              </a:lnSpc>
              <a:buFont typeface="Wingdings" charset="2"/>
              <a:buChar char="q"/>
            </a:pPr>
            <a:r>
              <a:rPr lang="en-US" sz="2667" dirty="0"/>
              <a:t>Remove a resource: </a:t>
            </a:r>
            <a:r>
              <a:rPr lang="en-US" sz="2667" dirty="0">
                <a:latin typeface="Inconsolata"/>
                <a:cs typeface="Inconsolata"/>
              </a:rPr>
              <a:t>The file named "/</a:t>
            </a:r>
            <a:r>
              <a:rPr lang="en-US" sz="2667" dirty="0" err="1">
                <a:latin typeface="Inconsolata"/>
                <a:cs typeface="Inconsolata"/>
              </a:rPr>
              <a:t>etc</a:t>
            </a:r>
            <a:r>
              <a:rPr lang="en-US" sz="2667" dirty="0">
                <a:latin typeface="Inconsolata"/>
                <a:cs typeface="Inconsolata"/>
              </a:rPr>
              <a:t>/</a:t>
            </a:r>
            <a:r>
              <a:rPr lang="en-US" sz="2667" dirty="0" err="1">
                <a:latin typeface="Inconsolata"/>
                <a:cs typeface="Inconsolata"/>
              </a:rPr>
              <a:t>motd</a:t>
            </a:r>
            <a:r>
              <a:rPr lang="en-US" sz="2667" dirty="0">
                <a:latin typeface="Inconsolata"/>
                <a:cs typeface="Inconsolata"/>
              </a:rPr>
              <a:t>"</a:t>
            </a:r>
          </a:p>
          <a:p>
            <a:pPr marL="380990" indent="-380990">
              <a:lnSpc>
                <a:spcPct val="90000"/>
              </a:lnSpc>
              <a:buFont typeface="Wingdings" charset="2"/>
              <a:buChar char="q"/>
            </a:pPr>
            <a:endParaRPr lang="en-US" sz="2667" dirty="0"/>
          </a:p>
          <a:p>
            <a:pPr marL="380990" indent="-380990">
              <a:lnSpc>
                <a:spcPct val="90000"/>
              </a:lnSpc>
              <a:buFont typeface="Wingdings" charset="2"/>
              <a:buChar char="q"/>
            </a:pPr>
            <a:r>
              <a:rPr lang="en-US" sz="2667" dirty="0"/>
              <a:t>Add a resource: </a:t>
            </a:r>
            <a:r>
              <a:rPr lang="en-US" sz="2667" dirty="0">
                <a:latin typeface="Inconsolata"/>
                <a:cs typeface="Inconsolata"/>
              </a:rPr>
              <a:t>The template named "/</a:t>
            </a:r>
            <a:r>
              <a:rPr lang="en-US" sz="2667" dirty="0" err="1">
                <a:latin typeface="Inconsolata"/>
                <a:cs typeface="Inconsolata"/>
              </a:rPr>
              <a:t>etc</a:t>
            </a:r>
            <a:r>
              <a:rPr lang="en-US" sz="2667" dirty="0">
                <a:latin typeface="Inconsolata"/>
                <a:cs typeface="Inconsolata"/>
              </a:rPr>
              <a:t>/</a:t>
            </a:r>
            <a:r>
              <a:rPr lang="en-US" sz="2667" dirty="0" err="1">
                <a:latin typeface="Inconsolata"/>
                <a:cs typeface="Inconsolata"/>
              </a:rPr>
              <a:t>motd</a:t>
            </a:r>
            <a:r>
              <a:rPr lang="en-US" sz="2667" dirty="0">
                <a:latin typeface="Inconsolata"/>
                <a:cs typeface="Inconsolata"/>
              </a:rPr>
              <a:t>" is created with the source "</a:t>
            </a:r>
            <a:r>
              <a:rPr lang="en-US" sz="2667" dirty="0" err="1">
                <a:latin typeface="Inconsolata"/>
                <a:cs typeface="Inconsolata"/>
              </a:rPr>
              <a:t>motd.erb</a:t>
            </a:r>
            <a:r>
              <a:rPr lang="en-US" sz="2667" dirty="0">
                <a:latin typeface="Inconsolata"/>
                <a:cs typeface="Inconsolata"/>
              </a:rPr>
              <a:t>"</a:t>
            </a:r>
          </a:p>
          <a:p>
            <a:pPr marL="380990" indent="-380990">
              <a:lnSpc>
                <a:spcPct val="90000"/>
              </a:lnSpc>
              <a:buFont typeface="Wingdings" charset="2"/>
              <a:buChar char="q"/>
            </a:pPr>
            <a:endParaRPr lang="en-US" sz="2667" dirty="0">
              <a:latin typeface="Inconsolata"/>
              <a:cs typeface="Inconsolata"/>
            </a:endParaRPr>
          </a:p>
          <a:p>
            <a:pPr marL="380990" indent="-380990">
              <a:lnSpc>
                <a:spcPct val="90000"/>
              </a:lnSpc>
              <a:buFont typeface="Wingdings" charset="2"/>
              <a:buChar char="q"/>
            </a:pPr>
            <a:r>
              <a:rPr lang="en-US" sz="2667" dirty="0">
                <a:cs typeface="Inconsolata"/>
              </a:rPr>
              <a:t>Use </a:t>
            </a:r>
            <a:r>
              <a:rPr lang="en-US" sz="2667" dirty="0">
                <a:latin typeface="Inconsolata"/>
                <a:cs typeface="Inconsolata"/>
              </a:rPr>
              <a:t>kitchen test</a:t>
            </a:r>
            <a:r>
              <a:rPr lang="en-US" sz="2667" dirty="0">
                <a:cs typeface="Inconsolata"/>
              </a:rPr>
              <a:t> to </a:t>
            </a:r>
            <a:r>
              <a:rPr lang="en-US" sz="2667" dirty="0" smtClean="0">
                <a:cs typeface="Inconsolata"/>
              </a:rPr>
              <a:t>test </a:t>
            </a:r>
            <a:r>
              <a:rPr lang="en-US" sz="2667" dirty="0">
                <a:cs typeface="Inconsolata"/>
              </a:rPr>
              <a:t>it and </a:t>
            </a:r>
            <a:r>
              <a:rPr lang="en-US" sz="2667" dirty="0">
                <a:latin typeface="Inconsolata"/>
                <a:cs typeface="Inconsolata"/>
              </a:rPr>
              <a:t>chef-client</a:t>
            </a:r>
            <a:r>
              <a:rPr lang="en-US" sz="2667" dirty="0">
                <a:cs typeface="Inconsolata"/>
              </a:rPr>
              <a:t> to locally apply the default recipe.</a:t>
            </a:r>
            <a:endParaRPr lang="en-US" sz="2667" dirty="0"/>
          </a:p>
          <a:p>
            <a:pPr marL="380990" indent="-380990">
              <a:lnSpc>
                <a:spcPct val="9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3203703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0403"/>
            <a:ext cx="14423693" cy="4862948"/>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directory[cookbooks/workstation/templates/default] action create</a:t>
            </a:r>
          </a:p>
          <a:p>
            <a:r>
              <a:rPr lang="en-US" dirty="0"/>
              <a:t>    - create new directory cookbooks/workstation/templates/default</a:t>
            </a:r>
          </a:p>
          <a:p>
            <a:r>
              <a:rPr lang="en-US" dirty="0"/>
              <a:t>  * template[cookbooks/workstation/templates/default/</a:t>
            </a:r>
            <a:r>
              <a:rPr lang="en-US" dirty="0" err="1"/>
              <a:t>motd.erb</a:t>
            </a:r>
            <a:r>
              <a:rPr lang="en-US" dirty="0"/>
              <a:t>] action create</a:t>
            </a:r>
          </a:p>
          <a:p>
            <a:r>
              <a:rPr lang="en-US" dirty="0"/>
              <a:t>    - create new file cookbooks/workstation/templates/default/</a:t>
            </a:r>
            <a:r>
              <a:rPr lang="en-US" dirty="0" err="1"/>
              <a:t>motd.erb</a:t>
            </a:r>
            <a:endParaRPr lang="en-US" dirty="0"/>
          </a:p>
          <a:p>
            <a:r>
              <a:rPr lang="en-US" dirty="0"/>
              <a:t>    - update content in file cookbooks/workstation/templates/default/</a:t>
            </a:r>
            <a:r>
              <a:rPr lang="en-US" dirty="0" err="1"/>
              <a:t>motd.erb</a:t>
            </a:r>
            <a:r>
              <a:rPr lang="en-US" dirty="0"/>
              <a:t> from non</a:t>
            </a:r>
          </a:p>
          <a:p>
            <a:r>
              <a:rPr lang="en-US" dirty="0"/>
              <a:t>e to e3b0c4</a:t>
            </a:r>
          </a:p>
          <a:p>
            <a:r>
              <a:rPr lang="en-US" dirty="0"/>
              <a:t>    (diff output suppressed by </a:t>
            </a:r>
            <a:r>
              <a:rPr lang="en-US" dirty="0" err="1"/>
              <a:t>config</a:t>
            </a:r>
            <a:r>
              <a:rPr lang="en-US" dirty="0"/>
              <a:t>)</a:t>
            </a:r>
          </a:p>
        </p:txBody>
      </p:sp>
      <p:sp>
        <p:nvSpPr>
          <p:cNvPr id="3" name="Title 2"/>
          <p:cNvSpPr>
            <a:spLocks noGrp="1"/>
          </p:cNvSpPr>
          <p:nvPr>
            <p:ph type="title"/>
          </p:nvPr>
        </p:nvSpPr>
        <p:spPr/>
        <p:txBody>
          <a:bodyPr>
            <a:normAutofit fontScale="90000"/>
          </a:bodyPr>
          <a:lstStyle/>
          <a:p>
            <a:r>
              <a:rPr lang="en-US" dirty="0"/>
              <a:t>Lab: Return </a:t>
            </a:r>
            <a:r>
              <a:rPr lang="en-US" dirty="0" smtClean="0"/>
              <a:t>Home and Generate the Template</a:t>
            </a:r>
            <a:endParaRPr lang="en-US" dirty="0"/>
          </a:p>
        </p:txBody>
      </p:sp>
      <p:sp>
        <p:nvSpPr>
          <p:cNvPr id="4" name="Text Placeholder 3"/>
          <p:cNvSpPr>
            <a:spLocks noGrp="1"/>
          </p:cNvSpPr>
          <p:nvPr>
            <p:ph type="body" sz="quarter" idx="11"/>
          </p:nvPr>
        </p:nvSpPr>
        <p:spPr>
          <a:xfrm>
            <a:off x="1121104" y="1255504"/>
            <a:ext cx="14422528" cy="1612387"/>
          </a:xfrm>
        </p:spPr>
        <p:txBody>
          <a:bodyPr/>
          <a:lstStyle/>
          <a:p>
            <a:r>
              <a:rPr lang="en-US" dirty="0"/>
              <a:t>$ cd </a:t>
            </a:r>
            <a:r>
              <a:rPr lang="en-US" dirty="0" smtClean="0"/>
              <a:t>~</a:t>
            </a:r>
          </a:p>
          <a:p>
            <a:r>
              <a:rPr lang="en-US" dirty="0" smtClean="0"/>
              <a:t>$ chef generate cookbook template cookbooks</a:t>
            </a:r>
            <a:r>
              <a:rPr lang="en-US" dirty="0"/>
              <a:t>/</a:t>
            </a:r>
            <a:r>
              <a:rPr lang="en-US" dirty="0" smtClean="0"/>
              <a:t>workstation </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4294185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Lab: Copy the Existing </a:t>
            </a:r>
            <a:r>
              <a:rPr lang="en-US" sz="4800" dirty="0"/>
              <a:t>S</a:t>
            </a:r>
            <a:r>
              <a:rPr lang="en-US" sz="4800" dirty="0" smtClean="0"/>
              <a:t>ource into the Template</a:t>
            </a:r>
            <a:endParaRPr lang="en-US" sz="4800"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316729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en-US" dirty="0"/>
              <a:t>["</a:t>
            </a:r>
            <a:r>
              <a:rPr lang="en-US" dirty="0" err="1"/>
              <a:t>ipaddress</a:t>
            </a:r>
            <a:r>
              <a:rPr lang="en-US" dirty="0"/>
              <a:t>"</a:t>
            </a:r>
            <a:r>
              <a:rPr lang="en-US" dirty="0" smtClean="0"/>
              <a:t>]</a:t>
            </a:r>
            <a:r>
              <a:rPr lang="en-US" dirty="0"/>
              <a:t> %&gt;</a:t>
            </a:r>
          </a:p>
          <a:p>
            <a:r>
              <a:rPr lang="en-US" dirty="0"/>
              <a:t>  HOSTNAME : &lt;%= </a:t>
            </a:r>
            <a:r>
              <a:rPr lang="en-US" dirty="0" smtClean="0"/>
              <a:t>node</a:t>
            </a:r>
            <a:r>
              <a:rPr lang="en-US" dirty="0"/>
              <a:t>["hostname"</a:t>
            </a:r>
            <a:r>
              <a:rPr lang="en-US" dirty="0" smtClean="0"/>
              <a:t>]</a:t>
            </a:r>
            <a:r>
              <a:rPr lang="en-US" dirty="0"/>
              <a:t> %&gt;</a:t>
            </a:r>
          </a:p>
          <a:p>
            <a:r>
              <a:rPr lang="en-US" dirty="0"/>
              <a:t>  MEMORY   : &lt;%= </a:t>
            </a:r>
            <a:r>
              <a:rPr lang="en-US" dirty="0" smtClean="0"/>
              <a:t>node</a:t>
            </a:r>
            <a:r>
              <a:rPr lang="en-US" dirty="0"/>
              <a:t>["memory"]["total"</a:t>
            </a:r>
            <a:r>
              <a:rPr lang="en-US" dirty="0" smtClean="0"/>
              <a:t>]</a:t>
            </a:r>
            <a:r>
              <a:rPr lang="en-US" dirty="0"/>
              <a:t> %&gt;</a:t>
            </a:r>
          </a:p>
          <a:p>
            <a:r>
              <a:rPr lang="en-US" dirty="0"/>
              <a:t>  CPU      : &lt;%= </a:t>
            </a:r>
            <a:r>
              <a:rPr lang="en-US" dirty="0" smtClean="0"/>
              <a:t>node</a:t>
            </a:r>
            <a:r>
              <a:rPr lang="en-US" dirty="0"/>
              <a:t>["</a:t>
            </a:r>
            <a:r>
              <a:rPr lang="en-US" dirty="0" err="1"/>
              <a:t>cpu</a:t>
            </a:r>
            <a:r>
              <a:rPr lang="en-US" dirty="0"/>
              <a:t>"]["0"]["</a:t>
            </a:r>
            <a:r>
              <a:rPr lang="en-US" dirty="0" err="1"/>
              <a:t>mhz</a:t>
            </a:r>
            <a:r>
              <a:rPr lang="en-US" dirty="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2298542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Remove the file 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a:p>
            <a:r>
              <a:rPr lang="en-US" dirty="0"/>
              <a:t>"</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122787"/>
            <a:ext cx="14404273" cy="3867892"/>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3650888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etc</a:t>
            </a:r>
            <a:r>
              <a:rPr lang="en-US" dirty="0"/>
              <a:t>/</a:t>
            </a:r>
            <a:r>
              <a:rPr lang="en-US" dirty="0" err="1"/>
              <a:t>motd</a:t>
            </a:r>
            <a:r>
              <a:rPr lang="en-US" dirty="0"/>
              <a:t>" </a:t>
            </a:r>
            <a:r>
              <a:rPr lang="en-US" dirty="0" smtClean="0"/>
              <a:t>do</a:t>
            </a:r>
          </a:p>
          <a:p>
            <a:r>
              <a:rPr lang="en-US" dirty="0"/>
              <a:t> </a:t>
            </a:r>
            <a:r>
              <a:rPr lang="en-US" dirty="0" smtClean="0"/>
              <a:t> source "</a:t>
            </a:r>
            <a:r>
              <a:rPr lang="en-US" dirty="0" err="1" smtClean="0"/>
              <a:t>motd.erb</a:t>
            </a:r>
            <a:r>
              <a:rPr lang="en-US" dirty="0" smtClean="0"/>
              <a:t>"</a:t>
            </a:r>
            <a:endParaRPr lang="en-US" dirty="0"/>
          </a:p>
          <a:p>
            <a:r>
              <a:rPr lang="en-US" dirty="0" smtClean="0"/>
              <a:t>  mode </a:t>
            </a:r>
            <a:r>
              <a:rPr lang="en-US" dirty="0"/>
              <a:t>"0644"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60313" y="2159534"/>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236820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4237460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2653914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t>
            </a:r>
            <a:r>
              <a:rPr lang="en-US" dirty="0" smtClean="0"/>
              <a:t>ab: Commit the Changes</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smtClean="0"/>
              <a:t> status</a:t>
            </a:r>
            <a:endParaRPr lang="en-US" dirty="0" smtClean="0"/>
          </a:p>
          <a:p>
            <a:r>
              <a:rPr lang="en-US" dirty="0" smtClean="0"/>
              <a:t>$ </a:t>
            </a:r>
            <a:r>
              <a:rPr lang="en-US" dirty="0" err="1" smtClean="0"/>
              <a:t>git</a:t>
            </a:r>
            <a:r>
              <a:rPr lang="en-US" dirty="0" smtClean="0"/>
              <a:t> commit -m "Changed file resource to template resource and defined a template"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1091274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We can use double-quotes as long as we prefix them with a backslash.</a:t>
            </a:r>
            <a:endParaRPr lang="en-US" dirty="0"/>
          </a:p>
        </p:txBody>
      </p:sp>
      <p:sp>
        <p:nvSpPr>
          <p:cNvPr id="5" name="Rectangle 4"/>
          <p:cNvSpPr/>
          <p:nvPr/>
        </p:nvSpPr>
        <p:spPr bwMode="auto">
          <a:xfrm>
            <a:off x="15309449" y="580982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095769" y="582485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9900580" y="6538989"/>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94061"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988475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a:t>
            </a:r>
            <a:r>
              <a:rPr lang="en-US" dirty="0" smtClean="0"/>
              <a:t>(file,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endParaRPr lang="en-US" dirty="0" smtClean="0"/>
          </a:p>
          <a:p>
            <a:pPr marL="609585" indent="-609585">
              <a:buFont typeface="Arial"/>
              <a:buChar char="•"/>
            </a:pPr>
            <a:r>
              <a:rPr lang="en-US" dirty="0" smtClean="0"/>
              <a:t>ERB</a:t>
            </a:r>
          </a:p>
          <a:p>
            <a:pPr marL="609585" indent="-609585">
              <a:buFont typeface="Arial"/>
              <a:buChar char="•"/>
            </a:pPr>
            <a:r>
              <a:rPr lang="en-US" dirty="0" smtClean="0"/>
              <a:t>Angry Squids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1887171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56865"/>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6976049"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9963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187700" y="6577540"/>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8" name="Rectangle 7"/>
          <p:cNvSpPr/>
          <p:nvPr/>
        </p:nvSpPr>
        <p:spPr bwMode="auto">
          <a:xfrm>
            <a:off x="7446380"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111409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en-US" dirty="0" err="1" smtClean="0"/>
              <a:t>etc</a:t>
            </a:r>
            <a:r>
              <a:rPr lang="en-US" dirty="0" smtClean="0"/>
              <a:t>/</a:t>
            </a:r>
            <a:r>
              <a:rPr lang="en-US" dirty="0" err="1" smtClean="0"/>
              <a:t>motd</a:t>
            </a:r>
            <a:r>
              <a:rPr lang="en-US" dirty="0" smtClean="0"/>
              <a:t>" </a:t>
            </a:r>
            <a:r>
              <a:rPr lang="en-US" dirty="0"/>
              <a:t>do</a:t>
            </a:r>
          </a:p>
          <a:p>
            <a:r>
              <a:rPr lang="en-US" dirty="0" smtClean="0"/>
              <a:t>  content "This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en-US" dirty="0" smtClean="0"/>
              <a:t>"</a:t>
            </a:r>
          </a:p>
          <a:p>
            <a:r>
              <a:rPr lang="en-US" dirty="0" smtClean="0"/>
              <a:t>end</a:t>
            </a:r>
          </a:p>
        </p:txBody>
      </p:sp>
      <p:sp>
        <p:nvSpPr>
          <p:cNvPr id="8" name="Content Placeholder 7"/>
          <p:cNvSpPr>
            <a:spLocks noGrp="1"/>
          </p:cNvSpPr>
          <p:nvPr>
            <p:ph sz="quarter" idx="12"/>
          </p:nvPr>
        </p:nvSpPr>
        <p:spPr/>
        <p:txBody>
          <a:bodyPr/>
          <a:lstStyle/>
          <a:p>
            <a:r>
              <a:rPr lang="en-US" sz="3733" dirty="0">
                <a:latin typeface="Inconsolata"/>
                <a:cs typeface="Inconsolata"/>
              </a:rPr>
              <a:t>This is the first line of the file.</a:t>
            </a:r>
          </a:p>
          <a:p>
            <a:r>
              <a:rPr lang="en-US" sz="3733" dirty="0">
                <a:latin typeface="Inconsolata"/>
                <a:cs typeface="Inconsolata"/>
              </a:rPr>
              <a:t>           This is the second line. If I try and line it up...</a:t>
            </a:r>
          </a:p>
          <a:p>
            <a:endParaRPr lang="en-US" sz="3733" dirty="0">
              <a:latin typeface="Inconsolata"/>
              <a:cs typeface="Inconsolata"/>
            </a:endParaRPr>
          </a:p>
          <a:p>
            <a:r>
              <a:rPr lang="en-US" sz="3733" dirty="0">
                <a:latin typeface="Inconsolata"/>
                <a:cs typeface="Inconsolata"/>
              </a:rPr>
              <a:t>Don't even think about pasting ASCII ART in here!</a:t>
            </a: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325086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purl.org/dc/dcmitype/"/>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15535</TotalTime>
  <Words>4898</Words>
  <Application>Microsoft Office PowerPoint</Application>
  <PresentationFormat>Custom</PresentationFormat>
  <Paragraphs>684</Paragraphs>
  <Slides>61</Slides>
  <Notes>55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61</vt:i4>
      </vt:variant>
    </vt:vector>
  </HeadingPairs>
  <TitlesOfParts>
    <vt:vector size="67" baseType="lpstr">
      <vt:lpstr>Arial</vt:lpstr>
      <vt:lpstr>Courier New</vt:lpstr>
      <vt:lpstr>Gill Sans MT</vt:lpstr>
      <vt:lpstr>Inconsolata</vt:lpstr>
      <vt:lpstr>Wingdings</vt:lpstr>
      <vt:lpstr>ChefDk3.2Template</vt:lpstr>
      <vt:lpstr>Desired State and Data</vt:lpstr>
      <vt:lpstr>Objectives</vt:lpstr>
      <vt:lpstr>Cleaner Recipes</vt:lpstr>
      <vt:lpstr>Apache Recipe</vt:lpstr>
      <vt:lpstr>Double Quotes Close Double Quotes</vt:lpstr>
      <vt:lpstr>Backslash</vt:lpstr>
      <vt:lpstr>Backslash</vt:lpstr>
      <vt:lpstr>Backslash</vt:lpstr>
      <vt:lpstr>Unexpected Formatting</vt:lpstr>
      <vt:lpstr>Copy Pasta</vt:lpstr>
      <vt:lpstr>What We Need</vt:lpstr>
      <vt:lpstr>GE: Cleaner Recipes</vt:lpstr>
      <vt:lpstr>Let's Check the Docs…</vt:lpstr>
      <vt:lpstr>remote_file</vt:lpstr>
      <vt:lpstr>cookbook_file</vt:lpstr>
      <vt:lpstr>cookbook_file's Source Match Up</vt:lpstr>
      <vt:lpstr>Template</vt:lpstr>
      <vt:lpstr>Template File's Source Matches Up</vt:lpstr>
      <vt:lpstr>Template</vt:lpstr>
      <vt:lpstr>TBD is this title ok?: Replacement Resource</vt:lpstr>
      <vt:lpstr>GE: Cleaner Apache Recipe</vt:lpstr>
      <vt:lpstr>What is chef?</vt:lpstr>
      <vt:lpstr>GE: What Can chef Do?</vt:lpstr>
      <vt:lpstr>GE: What Can chef generate Do?</vt:lpstr>
      <vt:lpstr>GE: What Can chef generate template Do?</vt:lpstr>
      <vt:lpstr>GE: Use chef to Generate a Template</vt:lpstr>
      <vt:lpstr>GE: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GE: Move Our Source to the Template</vt:lpstr>
      <vt:lpstr>GE: Replace String Interpolation with ERB</vt:lpstr>
      <vt:lpstr>Cleaner Recipes</vt:lpstr>
      <vt:lpstr>GE: Remove the Existing Content Attribute</vt:lpstr>
      <vt:lpstr>GE: Change the File Resource to a Template</vt:lpstr>
      <vt:lpstr>What to Specify as the Source?</vt:lpstr>
      <vt:lpstr>GE: Viewing the Partial Path to the Template</vt:lpstr>
      <vt:lpstr>GE: Change the File Resource to a Template</vt:lpstr>
      <vt:lpstr>Cleaner Recipes</vt:lpstr>
      <vt:lpstr>Lab: Update the Version</vt:lpstr>
      <vt:lpstr>Lab: Move into the Cookbook</vt:lpstr>
      <vt:lpstr>Lab: Test the Cookbook</vt:lpstr>
      <vt:lpstr>Lab: Change Directories and Apply the Cookbook</vt:lpstr>
      <vt:lpstr>Lab: Update the Cookbook's Patch Number</vt:lpstr>
      <vt:lpstr>Lab: Commit the Changes</vt:lpstr>
      <vt:lpstr>Lab: Use the Template</vt:lpstr>
      <vt:lpstr>Lab: Return Home and Generate the Template</vt:lpstr>
      <vt:lpstr>Lab: Copy the Existing Source into the Template</vt:lpstr>
      <vt:lpstr>Lab: Update the motd.erb to Use ERB</vt:lpstr>
      <vt:lpstr>Lab: Remove the file Resource</vt:lpstr>
      <vt:lpstr>Lab: Replace it with the Template Resource</vt:lpstr>
      <vt:lpstr>Lab: Update the Version</vt:lpstr>
      <vt:lpstr>Lab: Update the Cookbook's Patch Number</vt:lpstr>
      <vt:lpstr>Lab: Commit the Changes</vt:lpstr>
      <vt:lpstr>Questions</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1935</cp:revision>
  <cp:lastPrinted>2015-02-07T23:49:10Z</cp:lastPrinted>
  <dcterms:created xsi:type="dcterms:W3CDTF">2012-09-13T17:36:07Z</dcterms:created>
  <dcterms:modified xsi:type="dcterms:W3CDTF">2015-09-01T20:19:12Z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